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2"/>
  </p:notesMasterIdLst>
  <p:sldIdLst>
    <p:sldId id="256" r:id="rId2"/>
    <p:sldId id="265" r:id="rId3"/>
    <p:sldId id="266" r:id="rId4"/>
    <p:sldId id="270" r:id="rId5"/>
    <p:sldId id="279" r:id="rId6"/>
    <p:sldId id="280" r:id="rId7"/>
    <p:sldId id="271" r:id="rId8"/>
    <p:sldId id="273" r:id="rId9"/>
    <p:sldId id="275" r:id="rId10"/>
    <p:sldId id="281" r:id="rId11"/>
    <p:sldId id="269" r:id="rId12"/>
    <p:sldId id="267" r:id="rId13"/>
    <p:sldId id="261" r:id="rId14"/>
    <p:sldId id="263" r:id="rId15"/>
    <p:sldId id="268" r:id="rId16"/>
    <p:sldId id="285" r:id="rId17"/>
    <p:sldId id="283" r:id="rId18"/>
    <p:sldId id="284" r:id="rId19"/>
    <p:sldId id="264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107" d="100"/>
          <a:sy n="107" d="100"/>
        </p:scale>
        <p:origin x="114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143785957062807E-2"/>
          <c:y val="0.18199379623001674"/>
          <c:w val="0.63161028878684233"/>
          <c:h val="0.784672870436650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Munka4!$A$3</c:f>
              <c:strCache>
                <c:ptCount val="1"/>
                <c:pt idx="0">
                  <c:v>összes vízbázis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0897201585619684E-2"/>
                  <c:y val="-3.0303030303030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650617214176554E-2"/>
                  <c:y val="-3.0303030303030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Munka4!$B$3:$B$4</c:f>
              <c:numCache>
                <c:formatCode>General</c:formatCode>
                <c:ptCount val="2"/>
                <c:pt idx="0">
                  <c:v>770</c:v>
                </c:pt>
                <c:pt idx="1">
                  <c:v>1163</c:v>
                </c:pt>
              </c:numCache>
            </c:numRef>
          </c:val>
        </c:ser>
        <c:ser>
          <c:idx val="2"/>
          <c:order val="1"/>
          <c:tx>
            <c:strRef>
              <c:f>Munka4!$A$5</c:f>
              <c:strCache>
                <c:ptCount val="1"/>
                <c:pt idx="0">
                  <c:v>határozattal rendelkező vízbázis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52049377134129E-2"/>
                  <c:y val="-3.939393939393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0404032842733431E-2"/>
                  <c:y val="-2.7272727272727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Munka4!$B$5:$B$6</c:f>
              <c:numCache>
                <c:formatCode>General</c:formatCode>
                <c:ptCount val="2"/>
                <c:pt idx="0">
                  <c:v>222</c:v>
                </c:pt>
                <c:pt idx="1">
                  <c:v>382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55025936"/>
        <c:axId val="255026328"/>
        <c:axId val="0"/>
      </c:bar3DChart>
      <c:catAx>
        <c:axId val="255025936"/>
        <c:scaling>
          <c:orientation val="minMax"/>
        </c:scaling>
        <c:delete val="1"/>
        <c:axPos val="b"/>
        <c:majorTickMark val="none"/>
        <c:minorTickMark val="none"/>
        <c:tickLblPos val="nextTo"/>
        <c:crossAx val="255026328"/>
        <c:crosses val="autoZero"/>
        <c:auto val="1"/>
        <c:lblAlgn val="ctr"/>
        <c:lblOffset val="100"/>
        <c:noMultiLvlLbl val="0"/>
      </c:catAx>
      <c:valAx>
        <c:axId val="255026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0259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5060504992396406"/>
          <c:y val="0.52719708900023865"/>
          <c:w val="0.33812430219297146"/>
          <c:h val="0.23055428298735386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hu-H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0.08734</cdr:x>
      <cdr:y>0.27045</cdr:y>
    </cdr:from>
    <cdr:to>
      <cdr:x>0.31551</cdr:x>
      <cdr:y>0.37955</cdr:y>
    </cdr:to>
    <cdr:sp macro="" textlink="">
      <cdr:nvSpPr>
        <cdr:cNvPr id="2" name="Szövegdoboz 1"/>
        <cdr:cNvSpPr txBox="1"/>
      </cdr:nvSpPr>
      <cdr:spPr>
        <a:xfrm xmlns:a="http://schemas.openxmlformats.org/drawingml/2006/main">
          <a:off x="466726" y="1133475"/>
          <a:ext cx="1219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hu-HU" sz="1000">
              <a:latin typeface="Arial" pitchFamily="34" charset="0"/>
              <a:cs typeface="Arial" pitchFamily="34" charset="0"/>
            </a:rPr>
            <a:t>Nem sérülékeny vízbázisok</a:t>
          </a:r>
        </a:p>
      </cdr:txBody>
    </cdr:sp>
  </cdr:relSizeAnchor>
  <cdr:relSizeAnchor xmlns:cdr="http://schemas.openxmlformats.org/drawingml/2006/chartDrawing">
    <cdr:from>
      <cdr:x>0.36185</cdr:x>
      <cdr:y>0.08409</cdr:y>
    </cdr:from>
    <cdr:to>
      <cdr:x>0.59002</cdr:x>
      <cdr:y>0.17955</cdr:y>
    </cdr:to>
    <cdr:sp macro="" textlink="">
      <cdr:nvSpPr>
        <cdr:cNvPr id="3" name="Szövegdoboz 1"/>
        <cdr:cNvSpPr txBox="1"/>
      </cdr:nvSpPr>
      <cdr:spPr>
        <a:xfrm xmlns:a="http://schemas.openxmlformats.org/drawingml/2006/main">
          <a:off x="1933576" y="352425"/>
          <a:ext cx="1219200" cy="40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u-HU" sz="1000">
              <a:latin typeface="Arial" pitchFamily="34" charset="0"/>
              <a:cs typeface="Arial" pitchFamily="34" charset="0"/>
            </a:rPr>
            <a:t>Sérülékeny vízbázisok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2015.09.02.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956376" cy="3888432"/>
          </a:xfrm>
        </p:spPr>
        <p:txBody>
          <a:bodyPr/>
          <a:lstStyle/>
          <a:p>
            <a:r>
              <a:rPr lang="hu-HU" sz="2400" dirty="0"/>
              <a:t>A vízgyűjtő-gazdálkodási tervezés települési vízgazdálkodással kapcsolatos eredményei,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az </a:t>
            </a:r>
            <a:r>
              <a:rPr lang="hu-HU" sz="2400" dirty="0"/>
              <a:t>intézkedések programja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000" i="1" dirty="0" smtClean="0"/>
              <a:t>ORSZÁGOS </a:t>
            </a:r>
            <a:r>
              <a:rPr lang="hu-HU" sz="2000" i="1" dirty="0"/>
              <a:t>FÓRUM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A felszín alatti vízbázisok védelmével kapcsolatos feladatok</a:t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000" dirty="0" err="1"/>
              <a:t>Gondárné</a:t>
            </a:r>
            <a:r>
              <a:rPr lang="hu-HU" sz="2000" dirty="0"/>
              <a:t> Sőregi Katalin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(</a:t>
            </a:r>
            <a:r>
              <a:rPr lang="hu-HU" sz="2000" dirty="0" err="1"/>
              <a:t>SmaragD</a:t>
            </a:r>
            <a:r>
              <a:rPr lang="hu-HU" sz="2000" dirty="0"/>
              <a:t> – GSH Kft)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SMARAGD_LOGO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13" y="5591392"/>
            <a:ext cx="1217240" cy="24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284251" cy="864096"/>
          </a:xfrm>
        </p:spPr>
        <p:txBody>
          <a:bodyPr/>
          <a:lstStyle/>
          <a:p>
            <a:r>
              <a:rPr lang="hu-HU" dirty="0" smtClean="0"/>
              <a:t>éghajlati </a:t>
            </a:r>
            <a:r>
              <a:rPr lang="hu-HU" dirty="0"/>
              <a:t>veszélyeztetettség</a:t>
            </a:r>
          </a:p>
        </p:txBody>
      </p:sp>
      <p:sp>
        <p:nvSpPr>
          <p:cNvPr id="9" name="Téglalap 8"/>
          <p:cNvSpPr/>
          <p:nvPr/>
        </p:nvSpPr>
        <p:spPr>
          <a:xfrm>
            <a:off x="303627" y="4090087"/>
            <a:ext cx="17093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Fotó: SMARAGD-GSH Kft.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3365" y="139359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>
                <a:solidFill>
                  <a:prstClr val="black"/>
                </a:solidFill>
              </a:rPr>
              <a:t>Az éghajlat változásból eredő </a:t>
            </a:r>
            <a:r>
              <a:rPr lang="hu-HU" sz="1600" dirty="0" smtClean="0">
                <a:solidFill>
                  <a:prstClr val="black"/>
                </a:solidFill>
              </a:rPr>
              <a:t>folyamatok vízminőségi szempontból 1</a:t>
            </a:r>
            <a:r>
              <a:rPr lang="hu-HU" sz="1600" dirty="0" smtClean="0"/>
              <a:t>45 </a:t>
            </a:r>
            <a:r>
              <a:rPr lang="hu-HU" sz="1600" dirty="0"/>
              <a:t>db </a:t>
            </a:r>
            <a:r>
              <a:rPr lang="hu-HU" sz="1600" dirty="0" smtClean="0"/>
              <a:t>vízbázist, </a:t>
            </a:r>
            <a:r>
              <a:rPr lang="hu-HU" sz="1600" dirty="0" smtClean="0">
                <a:solidFill>
                  <a:prstClr val="black"/>
                </a:solidFill>
              </a:rPr>
              <a:t>mennyiségi szempontból </a:t>
            </a:r>
            <a:r>
              <a:rPr lang="hu-HU" sz="1600" dirty="0" smtClean="0"/>
              <a:t>347 </a:t>
            </a:r>
            <a:r>
              <a:rPr lang="hu-HU" sz="1600" dirty="0"/>
              <a:t>db </a:t>
            </a:r>
            <a:r>
              <a:rPr lang="hu-HU" sz="1600" dirty="0" smtClean="0"/>
              <a:t>vízbázist veszélyeztetnek</a:t>
            </a:r>
            <a:r>
              <a:rPr lang="hu-HU" sz="1400" dirty="0" smtClean="0"/>
              <a:t>.</a:t>
            </a:r>
            <a:endParaRPr lang="hu-HU" sz="1400" dirty="0">
              <a:solidFill>
                <a:prstClr val="black"/>
              </a:solidFill>
            </a:endParaRPr>
          </a:p>
        </p:txBody>
      </p:sp>
      <p:pic>
        <p:nvPicPr>
          <p:cNvPr id="13" name="Kép 2" descr="http://met.hu/eghajlat/magyarorszag_eghajlata/eghajlati_visszatekinto/elmult_evek_idojarasa/images/yRsc/yRsc2013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68" y="2917064"/>
            <a:ext cx="4038600" cy="265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099575" y="3732746"/>
            <a:ext cx="3600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Partiszűrés</a:t>
            </a:r>
            <a:r>
              <a:rPr lang="hu-HU" sz="1400" dirty="0" smtClean="0"/>
              <a:t>: kisvízi hozamok csökkenése, romló vízminőség, extrém árvizek</a:t>
            </a:r>
            <a:endParaRPr lang="hu-HU" sz="1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125090" y="4463534"/>
            <a:ext cx="3600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Karszt: utánpótlás mennyiségének közvetlen csökkenése, </a:t>
            </a:r>
            <a:r>
              <a:rPr lang="hu-HU" sz="1400" dirty="0"/>
              <a:t>extrém </a:t>
            </a:r>
            <a:r>
              <a:rPr lang="hu-HU" sz="1400" dirty="0" smtClean="0"/>
              <a:t>árvizek</a:t>
            </a:r>
            <a:endParaRPr lang="hu-HU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2471" y="5945995"/>
            <a:ext cx="389547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Haváriát</a:t>
            </a:r>
            <a:r>
              <a:rPr lang="hu-HU" sz="1400" dirty="0" smtClean="0"/>
              <a:t> okozó események gyakoriságának növekedése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39262" y="2313678"/>
            <a:ext cx="414470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Csapadék mennyiségének csökkenése</a:t>
            </a:r>
            <a:endParaRPr lang="hu-HU" sz="1400" dirty="0"/>
          </a:p>
        </p:txBody>
      </p:sp>
      <p:sp>
        <p:nvSpPr>
          <p:cNvPr id="17" name="Jobbra nyíl 16"/>
          <p:cNvSpPr/>
          <p:nvPr/>
        </p:nvSpPr>
        <p:spPr>
          <a:xfrm>
            <a:off x="4652392" y="4054120"/>
            <a:ext cx="288032" cy="52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60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572283" cy="864096"/>
          </a:xfrm>
        </p:spPr>
        <p:txBody>
          <a:bodyPr/>
          <a:lstStyle/>
          <a:p>
            <a:r>
              <a:rPr lang="hu-HU" dirty="0" smtClean="0"/>
              <a:t>Vízbázisok veszélyeztetettsége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085" t="9177" r="2476" b="7085"/>
          <a:stretch/>
        </p:blipFill>
        <p:spPr>
          <a:xfrm>
            <a:off x="683568" y="1461792"/>
            <a:ext cx="748883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86842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JOGI VÉDELEM HIÁNYA</a:t>
            </a:r>
            <a:endParaRPr lang="hu-HU" dirty="0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763688" y="1556792"/>
          <a:ext cx="61206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églalap 1"/>
          <p:cNvSpPr/>
          <p:nvPr/>
        </p:nvSpPr>
        <p:spPr>
          <a:xfrm>
            <a:off x="179512" y="1546938"/>
            <a:ext cx="6231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</a:rPr>
              <a:t>Jogi védelem hiánya: 781 db </a:t>
            </a:r>
            <a:r>
              <a:rPr lang="hu-HU" dirty="0" smtClean="0">
                <a:solidFill>
                  <a:prstClr val="black"/>
                </a:solidFill>
              </a:rPr>
              <a:t>sérülékeny vízbázis </a:t>
            </a:r>
            <a:r>
              <a:rPr lang="hu-HU" dirty="0">
                <a:solidFill>
                  <a:prstClr val="black"/>
                </a:solidFill>
              </a:rPr>
              <a:t>(67%)</a:t>
            </a:r>
          </a:p>
        </p:txBody>
      </p:sp>
    </p:spTree>
    <p:extLst>
      <p:ext uri="{BB962C8B-B14F-4D97-AF65-F5344CB8AC3E}">
        <p14:creationId xmlns:p14="http://schemas.microsoft.com/office/powerpoint/2010/main" val="20289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864096"/>
          </a:xfrm>
        </p:spPr>
        <p:txBody>
          <a:bodyPr>
            <a:normAutofit/>
          </a:bodyPr>
          <a:lstStyle/>
          <a:p>
            <a:r>
              <a:rPr lang="hu-H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Vízbázisok  biztonságba helyezésének folyamata és helyzete</a:t>
            </a:r>
            <a:endParaRPr lang="hu-H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9500" y="2785428"/>
            <a:ext cx="2808312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Diagnosztikai </a:t>
            </a:r>
            <a:r>
              <a:rPr lang="hu-HU" alt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vizsgálatok (mérések</a:t>
            </a:r>
            <a:r>
              <a:rPr lang="hu-HU" altLang="hu-HU" b="1" dirty="0" smtClean="0"/>
              <a:t>)</a:t>
            </a:r>
            <a:endParaRPr lang="hu-HU" altLang="hu-HU" b="1" dirty="0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326904" y="1894856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9500" y="1577745"/>
            <a:ext cx="282234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/>
              <a:t>Állapotértékelés és biztonságba helyezési terv elkészítése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188668" y="1583878"/>
            <a:ext cx="436361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/>
              <a:t>A </a:t>
            </a:r>
            <a:r>
              <a:rPr lang="hu-HU" altLang="hu-HU" sz="1600" b="1" dirty="0" smtClean="0"/>
              <a:t>vízbázis </a:t>
            </a:r>
            <a:r>
              <a:rPr lang="hu-HU" altLang="hu-HU" sz="1600" b="1" dirty="0"/>
              <a:t>tulajdonos </a:t>
            </a:r>
            <a:r>
              <a:rPr lang="hu-HU" altLang="hu-HU" sz="1600" b="1" dirty="0" smtClean="0"/>
              <a:t>(üzemeltető) kéri </a:t>
            </a:r>
            <a:r>
              <a:rPr lang="hu-HU" altLang="hu-HU" sz="1600" b="1" dirty="0"/>
              <a:t>a védőterületek kijelölését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6494421" y="2205294"/>
            <a:ext cx="0" cy="3596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222513" y="2703923"/>
            <a:ext cx="4363616" cy="540000"/>
          </a:xfrm>
          <a:prstGeom prst="rect">
            <a:avLst/>
          </a:prstGeom>
          <a:gradFill flip="none" rotWithShape="1">
            <a:gsLst>
              <a:gs pos="43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4925" cap="rnd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 smtClean="0"/>
              <a:t>Hatóság </a:t>
            </a:r>
            <a:r>
              <a:rPr lang="hu-HU" altLang="hu-HU" sz="1600" b="1" dirty="0"/>
              <a:t>határozata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6494421" y="3276708"/>
            <a:ext cx="0" cy="4502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6494421" y="5560022"/>
            <a:ext cx="0" cy="3892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22513" y="5020022"/>
            <a:ext cx="4363616" cy="540000"/>
          </a:xfrm>
          <a:prstGeom prst="rect">
            <a:avLst/>
          </a:prstGeom>
          <a:gradFill flip="none" rotWithShape="1">
            <a:gsLst>
              <a:gs pos="43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49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 smtClean="0"/>
              <a:t>Védőövezetek kijelölése, kártalanítás</a:t>
            </a:r>
            <a:endParaRPr lang="hu-HU" altLang="hu-HU" sz="1600" b="1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222513" y="3816688"/>
            <a:ext cx="4363616" cy="540000"/>
          </a:xfrm>
          <a:prstGeom prst="rect">
            <a:avLst/>
          </a:prstGeom>
          <a:gradFill flip="none" rotWithShape="1">
            <a:gsLst>
              <a:gs pos="43000">
                <a:schemeClr val="accent3">
                  <a:lumMod val="40000"/>
                  <a:lumOff val="6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49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 smtClean="0"/>
              <a:t>Állásfoglalás, II. fokú határozat</a:t>
            </a:r>
            <a:endParaRPr lang="hu-HU" altLang="hu-HU" sz="1600" b="1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907704" y="6127115"/>
            <a:ext cx="5638192" cy="540000"/>
          </a:xfrm>
          <a:prstGeom prst="rect">
            <a:avLst/>
          </a:prstGeom>
          <a:gradFill flip="none" rotWithShape="1">
            <a:gsLst>
              <a:gs pos="98000">
                <a:srgbClr val="BDD0E6"/>
              </a:gs>
              <a:gs pos="9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49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 dirty="0" smtClean="0">
                <a:solidFill>
                  <a:srgbClr val="FF0000"/>
                </a:solidFill>
              </a:rPr>
              <a:t>Biztonságba helyezés, kártalanítás, biztonságban tartás</a:t>
            </a:r>
            <a:endParaRPr lang="hu-HU" altLang="hu-HU" sz="1600" b="1" dirty="0">
              <a:solidFill>
                <a:srgbClr val="FF0000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494421" y="4446416"/>
            <a:ext cx="0" cy="4227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cxnSp>
        <p:nvCxnSpPr>
          <p:cNvPr id="18" name="Egyenes összekötő nyíllal 17"/>
          <p:cNvCxnSpPr/>
          <p:nvPr/>
        </p:nvCxnSpPr>
        <p:spPr>
          <a:xfrm flipV="1">
            <a:off x="2195736" y="3705782"/>
            <a:ext cx="0" cy="2243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1619672" y="2425818"/>
            <a:ext cx="0" cy="3596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28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113150"/>
            <a:ext cx="786842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OKOK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337354" y="2064283"/>
            <a:ext cx="6618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Üzemeltetői </a:t>
            </a:r>
            <a:r>
              <a:rPr lang="hu-HU" dirty="0" smtClean="0"/>
              <a:t>felelőtlenség (kötelező, pénzbe kerülő, nyűg)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 123/1997 </a:t>
            </a:r>
            <a:r>
              <a:rPr lang="hu-HU" dirty="0"/>
              <a:t>(VII.28</a:t>
            </a:r>
            <a:r>
              <a:rPr lang="hu-HU" dirty="0" smtClean="0"/>
              <a:t>.) </a:t>
            </a:r>
            <a:r>
              <a:rPr lang="hu-HU" dirty="0"/>
              <a:t>Korm. </a:t>
            </a:r>
            <a:r>
              <a:rPr lang="hu-HU" dirty="0" smtClean="0"/>
              <a:t>Rendelet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Önkormányzati ellenérdekeltség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Kompenzálás, kártalanítás hiánya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8353" y="1551183"/>
            <a:ext cx="556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A védőterületek kijelölésének problémái:  </a:t>
            </a: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37354" y="3522497"/>
            <a:ext cx="5564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</a:rPr>
              <a:t>A biztonságban tartás problémái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Rossz biztonságba helyezési tervek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Üzemeltető nem rendelkezik hatósági jogkörrel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Hatósági érdektelenség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Hatóságnak nincs ellenőrzési kapacitása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Monitoringra nincs pénz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383124" y="5970542"/>
            <a:ext cx="484409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Az </a:t>
            </a:r>
            <a:r>
              <a:rPr lang="hu-HU" dirty="0"/>
              <a:t>á</a:t>
            </a:r>
            <a:r>
              <a:rPr lang="hu-HU" dirty="0" smtClean="0"/>
              <a:t>llam kiszállt a vízbázis védelemből!!!!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80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ivóvízbázisaink érdekében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9778" y="1844824"/>
            <a:ext cx="8435280" cy="46786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Jogkörök és szerepek tisztázása. Ki a vízbázis tulajdonosa?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123/1997 (VII.18.) vízbázis védelmi kormány rendelet </a:t>
            </a:r>
            <a:r>
              <a:rPr lang="hu-HU" sz="1600" dirty="0" err="1" smtClean="0"/>
              <a:t>teljeskörű</a:t>
            </a:r>
            <a:r>
              <a:rPr lang="hu-HU" sz="1600" dirty="0" smtClean="0"/>
              <a:t> módosítása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hu-HU" sz="1600" dirty="0" smtClean="0"/>
              <a:t>a védőterületeken folyó tevékenységek megítélése kockázat alapú legyen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hu-HU" sz="1600" dirty="0" smtClean="0"/>
              <a:t>részleges biztonságba helyezés, ahol a teljes biztonságba helyezés gazdaságilag kirívó terheket ró (kire?)</a:t>
            </a:r>
          </a:p>
          <a:p>
            <a:pPr lvl="0">
              <a:buFont typeface="+mj-lt"/>
              <a:buAutoNum type="arabicPeriod"/>
            </a:pPr>
            <a:r>
              <a:rPr lang="hu-HU" sz="1600" dirty="0" smtClean="0"/>
              <a:t>Megfelelő </a:t>
            </a:r>
            <a:r>
              <a:rPr lang="hu-HU" sz="1600" dirty="0"/>
              <a:t>döntéstámogató háttéranyagok, informatikai </a:t>
            </a:r>
            <a:r>
              <a:rPr lang="hu-HU" sz="1600" dirty="0" smtClean="0"/>
              <a:t>rendszer a hatóság részére</a:t>
            </a:r>
            <a:endParaRPr lang="hu-HU" sz="1600" dirty="0"/>
          </a:p>
          <a:p>
            <a:pPr lvl="0">
              <a:buFont typeface="+mj-lt"/>
              <a:buAutoNum type="arabicPeriod"/>
            </a:pPr>
            <a:r>
              <a:rPr lang="hu-HU" sz="1600" dirty="0" smtClean="0"/>
              <a:t>A </a:t>
            </a:r>
            <a:r>
              <a:rPr lang="hu-HU" sz="1600" dirty="0"/>
              <a:t>hatósági munka </a:t>
            </a:r>
            <a:r>
              <a:rPr lang="hu-HU" sz="1600" dirty="0" smtClean="0"/>
              <a:t>felgyorsítása</a:t>
            </a:r>
          </a:p>
          <a:p>
            <a:pPr>
              <a:buFont typeface="+mj-lt"/>
              <a:buAutoNum type="arabicPeriod"/>
            </a:pPr>
            <a:r>
              <a:rPr lang="hu-HU" sz="1600" dirty="0"/>
              <a:t>Az eljárási illeték csökkentése</a:t>
            </a:r>
          </a:p>
          <a:p>
            <a:pPr>
              <a:buFont typeface="+mj-lt"/>
              <a:buAutoNum type="arabicPeriod"/>
            </a:pPr>
            <a:r>
              <a:rPr lang="hu-HU" sz="1600" dirty="0" smtClean="0"/>
              <a:t>Az </a:t>
            </a:r>
            <a:r>
              <a:rPr lang="hu-HU" sz="1600" dirty="0"/>
              <a:t>elmúlt évtizedben </a:t>
            </a:r>
            <a:r>
              <a:rPr lang="hu-HU" sz="1600" dirty="0" smtClean="0"/>
              <a:t>beadott diagnosztikák alapján, a nem kiadott határozatok kiadása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</a:t>
            </a:r>
            <a:r>
              <a:rPr lang="hu-HU" sz="1600" dirty="0"/>
              <a:t>jogszabály szerint köteles vízbázisok védőterületeinek </a:t>
            </a:r>
            <a:r>
              <a:rPr lang="hu-HU" sz="1600" dirty="0" smtClean="0"/>
              <a:t>kijelölése</a:t>
            </a:r>
            <a:endParaRPr lang="hu-HU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49778" y="1333344"/>
            <a:ext cx="281005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/>
              <a:t>Védőterületek kijelölése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97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ivóvízbázisaink érdekében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9778" y="1916832"/>
            <a:ext cx="8435280" cy="46786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különböző környezetvédelmi programok védőterületeken történő elsődleges végrehajtása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Munkakapcsolat létrehozása hatóság és vízmű között</a:t>
            </a:r>
          </a:p>
          <a:p>
            <a:pPr lvl="0">
              <a:buFont typeface="+mj-lt"/>
              <a:buAutoNum type="arabicPeriod"/>
            </a:pPr>
            <a:r>
              <a:rPr lang="hu-HU" sz="1600" dirty="0" smtClean="0"/>
              <a:t>A </a:t>
            </a:r>
            <a:r>
              <a:rPr lang="hu-HU" sz="1600" dirty="0"/>
              <a:t>hatóság terepi jelenlétének lényeges emelése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Helyes területhasználatok alkalmazása vízbázis védelmi területeken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Érintett vízművek bevonása stratégiák, jogszabályok véleményezésébe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Települési vízgazdálkodási tervekbe való integrálás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Önkormányzatok szerepének növelése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49778" y="1333344"/>
            <a:ext cx="45382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/>
              <a:t>Vízbázisok biztonságba helyezése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57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a </a:t>
            </a:r>
            <a:r>
              <a:rPr lang="hu-HU" dirty="0" smtClean="0"/>
              <a:t>vízkémiai terhelések </a:t>
            </a:r>
            <a:r>
              <a:rPr lang="hu-HU" dirty="0"/>
              <a:t>csökkentésére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A </a:t>
            </a:r>
            <a:r>
              <a:rPr lang="hu-HU" sz="2300" dirty="0"/>
              <a:t>Szennyvíz Program </a:t>
            </a:r>
            <a:r>
              <a:rPr lang="hu-HU" sz="2300" dirty="0" smtClean="0"/>
              <a:t>megvalósítása (Helyi szennyvíztisztítás!!)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Csapadékvíz szennyvízcsatornára történő rákötéseinek csökkentése, különösen </a:t>
            </a:r>
            <a:r>
              <a:rPr lang="hu-HU" sz="2300" dirty="0" smtClean="0"/>
              <a:t>a felszín </a:t>
            </a:r>
            <a:r>
              <a:rPr lang="hu-HU" sz="2300" dirty="0"/>
              <a:t>alatti víz szempontjából fokozottan érzékeny </a:t>
            </a:r>
            <a:r>
              <a:rPr lang="hu-HU" sz="2300" dirty="0" smtClean="0"/>
              <a:t>területeken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Szennyezett terület kármentesítése (feltárás, megfigyelés, biztosítás, felszámolás)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A kármentesítés jó gyakorlatainak </a:t>
            </a:r>
            <a:r>
              <a:rPr lang="hu-HU" sz="2300" dirty="0" smtClean="0"/>
              <a:t>továbbfejlesztése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Kommunális hulladéklerakók megfelelő kialakítása, </a:t>
            </a:r>
            <a:r>
              <a:rPr lang="hu-HU" sz="2300" dirty="0" smtClean="0"/>
              <a:t>ellenőrzése,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Felhagyott </a:t>
            </a:r>
            <a:r>
              <a:rPr lang="hu-HU" sz="2300" dirty="0"/>
              <a:t>kommunális hulladéklerakók </a:t>
            </a:r>
            <a:r>
              <a:rPr lang="hu-HU" sz="2300" dirty="0" smtClean="0"/>
              <a:t>rekultivációja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Iparterületeken </a:t>
            </a:r>
            <a:r>
              <a:rPr lang="hu-HU" sz="2300" dirty="0"/>
              <a:t>lévő hulladéklerakók megfelelő kialakítása, </a:t>
            </a:r>
            <a:r>
              <a:rPr lang="hu-HU" sz="2300" dirty="0" smtClean="0"/>
              <a:t>ellenőrzése</a:t>
            </a:r>
            <a:endParaRPr lang="hu-HU" sz="230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Állattartótelepek korszerűsítése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Szakszerűtlenül kiképzett kutak ellenőrzése, rekonstrukciója, </a:t>
            </a:r>
            <a:r>
              <a:rPr lang="hu-HU" sz="2300" dirty="0" smtClean="0"/>
              <a:t>felszámolása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Szénhidrogén termeléshez, feltáráshoz használt kutakból kitermelt folyadék visszasajtolásának szabályozása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23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64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Településekről, épített infrastruktúrából és a közlekedésből származó szennyezések</a:t>
            </a:r>
            <a:br>
              <a:rPr lang="hu-HU" dirty="0"/>
            </a:br>
            <a:r>
              <a:rPr lang="hu-HU" dirty="0"/>
              <a:t>megelőzése és szabályozása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Települési eredetű, belterületi növénytermesztésből, állattartásból, </a:t>
            </a:r>
            <a:r>
              <a:rPr lang="hu-HU" sz="1600" dirty="0" smtClean="0"/>
              <a:t>közterületekről származó </a:t>
            </a:r>
            <a:r>
              <a:rPr lang="hu-HU" sz="1600" dirty="0"/>
              <a:t>terhelések </a:t>
            </a:r>
            <a:r>
              <a:rPr lang="hu-HU" sz="1600" dirty="0" smtClean="0"/>
              <a:t>csökkentése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Illegális hulladéklerakók felszámolása, a hulladéklerakás ellenőrzése, </a:t>
            </a:r>
            <a:r>
              <a:rPr lang="hu-HU" sz="1600" dirty="0" smtClean="0"/>
              <a:t>bírságolása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</a:t>
            </a:r>
            <a:r>
              <a:rPr lang="hu-HU" sz="1600" dirty="0"/>
              <a:t>Szennyvíz Program megvalósítása (csatornázás, egyedi szennyvízkezelés</a:t>
            </a:r>
            <a:r>
              <a:rPr lang="hu-HU" sz="16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További csatornarákötések elősegítése és </a:t>
            </a:r>
            <a:r>
              <a:rPr lang="hu-HU" sz="1600" dirty="0" smtClean="0"/>
              <a:t>megvalósítása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Csatornahálózatok </a:t>
            </a:r>
            <a:r>
              <a:rPr lang="hu-HU" sz="1600" dirty="0" smtClean="0"/>
              <a:t>rekonstrukciója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Belterületi területhasználatok vízbázis védelmi </a:t>
            </a:r>
            <a:r>
              <a:rPr lang="hu-HU" sz="1600" smtClean="0"/>
              <a:t>szempontú felülvizsgálata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1614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116632"/>
            <a:ext cx="7436379" cy="864096"/>
          </a:xfrm>
        </p:spPr>
        <p:txBody>
          <a:bodyPr>
            <a:normAutofit/>
          </a:bodyPr>
          <a:lstStyle/>
          <a:p>
            <a:r>
              <a:rPr lang="hu-HU" dirty="0" err="1"/>
              <a:t>ivóvízbiztonsági</a:t>
            </a:r>
            <a:r>
              <a:rPr lang="hu-HU" dirty="0"/>
              <a:t> </a:t>
            </a:r>
            <a:r>
              <a:rPr lang="hu-HU" dirty="0" smtClean="0"/>
              <a:t>tervek elkészítése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2" name="Szöveg helye 1"/>
          <p:cNvSpPr>
            <a:spLocks noGrp="1"/>
          </p:cNvSpPr>
          <p:nvPr>
            <p:ph type="body" sz="half" idx="2"/>
          </p:nvPr>
        </p:nvSpPr>
        <p:spPr>
          <a:xfrm>
            <a:off x="601216" y="1916832"/>
            <a:ext cx="7283152" cy="1838127"/>
          </a:xfrm>
        </p:spPr>
        <p:txBody>
          <a:bodyPr/>
          <a:lstStyle/>
          <a:p>
            <a:pPr algn="just"/>
            <a:r>
              <a:rPr lang="hu-HU" dirty="0"/>
              <a:t>A 123/1997 (VII.18.) jogszabály szerinti védőterület kijelölésén és a biztonságba helyezésen túlmenően a vízbázisok állapotával és a vízbázist veszélyeztető tényezőkkel, kockázatokkal a 430/2013 (XI.15.) Korm. rendelet szerint 2016. év végéig elkészítendő </a:t>
            </a:r>
            <a:r>
              <a:rPr lang="hu-HU" dirty="0" err="1"/>
              <a:t>ivóvízbiztonsági</a:t>
            </a:r>
            <a:r>
              <a:rPr lang="hu-HU" dirty="0"/>
              <a:t> terveknek is foglalkozniuk kell. A jogszabály hatálya a fogyasztók számára évi átlagban 10 m</a:t>
            </a:r>
            <a:r>
              <a:rPr lang="hu-HU" baseline="30000" dirty="0"/>
              <a:t>3</a:t>
            </a:r>
            <a:r>
              <a:rPr lang="hu-HU" dirty="0"/>
              <a:t>/nap mennyiségnél több vizet szolgáltató vagy 50 főt meghaladó állandó népességet ellátó ivóvízellátó rendszerekre terjed ki.</a:t>
            </a:r>
          </a:p>
        </p:txBody>
      </p:sp>
    </p:spTree>
    <p:extLst>
      <p:ext uri="{BB962C8B-B14F-4D97-AF65-F5344CB8AC3E}">
        <p14:creationId xmlns:p14="http://schemas.microsoft.com/office/powerpoint/2010/main" val="41062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436379" cy="864096"/>
          </a:xfrm>
        </p:spPr>
        <p:txBody>
          <a:bodyPr>
            <a:normAutofit/>
          </a:bodyPr>
          <a:lstStyle/>
          <a:p>
            <a:r>
              <a:rPr lang="hu-H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Védendő Vízbázisok (közcélú vízellátás)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731949" y="1676420"/>
            <a:ext cx="40074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725 millió m3/év közcélú vízkivétel (2008-2013 átlag)</a:t>
            </a:r>
          </a:p>
          <a:p>
            <a:endParaRPr lang="hu-HU" dirty="0"/>
          </a:p>
          <a:p>
            <a:r>
              <a:rPr lang="hu-HU" dirty="0" smtClean="0"/>
              <a:t>A </a:t>
            </a:r>
            <a:r>
              <a:rPr lang="hu-HU" dirty="0"/>
              <a:t>VKI szerint a </a:t>
            </a:r>
            <a:r>
              <a:rPr lang="hu-HU" dirty="0">
                <a:solidFill>
                  <a:srgbClr val="FF0000"/>
                </a:solidFill>
              </a:rPr>
              <a:t>napi 10 m</a:t>
            </a:r>
            <a:r>
              <a:rPr lang="hu-HU" baseline="30000" dirty="0">
                <a:solidFill>
                  <a:srgbClr val="FF0000"/>
                </a:solidFill>
              </a:rPr>
              <a:t>3</a:t>
            </a:r>
            <a:r>
              <a:rPr lang="hu-HU" dirty="0">
                <a:solidFill>
                  <a:srgbClr val="FF0000"/>
                </a:solidFill>
              </a:rPr>
              <a:t> ivóvizet szolgáltató, vagy 50 fő ivóvízellátását biztosító</a:t>
            </a:r>
            <a:r>
              <a:rPr lang="hu-HU" dirty="0"/>
              <a:t> (jelenleg működő vagy erre a célra távlatilag kijelölt) vízkivétel környezetét (az érintett víztestet vagy annak a tagállam által kijelölt részét) </a:t>
            </a:r>
            <a:r>
              <a:rPr lang="hu-HU" dirty="0">
                <a:solidFill>
                  <a:srgbClr val="FF0000"/>
                </a:solidFill>
              </a:rPr>
              <a:t>védelemben kell részesíteni</a:t>
            </a:r>
            <a:r>
              <a:rPr lang="hu-HU" dirty="0"/>
              <a:t>. 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Ennek </a:t>
            </a:r>
            <a:r>
              <a:rPr lang="hu-HU" dirty="0"/>
              <a:t>a hazai joggyakorlat a közcélú vízbázisok esetén </a:t>
            </a:r>
            <a:r>
              <a:rPr lang="hu-HU" dirty="0" smtClean="0"/>
              <a:t>megfelel 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123/1997 (VII.28. Korm. Rendelet</a:t>
            </a:r>
          </a:p>
          <a:p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5" y="1328192"/>
            <a:ext cx="396180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4" y="4088056"/>
            <a:ext cx="3878995" cy="26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74976" y="2467744"/>
            <a:ext cx="977002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192040" y="1368643"/>
            <a:ext cx="100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1859 db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203848" y="4179174"/>
            <a:ext cx="100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75 db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0110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SMARAGD_LOGO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13" y="5591392"/>
            <a:ext cx="1217240" cy="24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88640"/>
            <a:ext cx="786842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vízbázisok a védett vízkészlet szerint </a:t>
            </a:r>
            <a:endParaRPr lang="hu-H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4680518" y="1512167"/>
            <a:ext cx="5988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3416" y="26650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33416" y="59416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87624" y="2420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5514555" cy="38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622059" y="1949233"/>
            <a:ext cx="334242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Az üzemelő vízbázisok összes védett vízkészlete 3,</a:t>
            </a:r>
            <a:r>
              <a:rPr lang="hu-HU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millió </a:t>
            </a:r>
            <a:r>
              <a:rPr lang="hu-HU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/nap (tényleges termelés 2 </a:t>
            </a:r>
            <a:r>
              <a:rPr lang="hu-HU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millió </a:t>
            </a:r>
            <a:r>
              <a:rPr lang="hu-HU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/nap</a:t>
            </a:r>
            <a:r>
              <a:rPr lang="hu-HU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Kisoroszi </a:t>
            </a:r>
            <a:r>
              <a:rPr lang="hu-HU" sz="1400" dirty="0"/>
              <a:t>vízbázis </a:t>
            </a:r>
            <a:r>
              <a:rPr lang="hu-HU" sz="1400" dirty="0" smtClean="0"/>
              <a:t/>
            </a:r>
            <a:br>
              <a:rPr lang="hu-HU" sz="1400" dirty="0" smtClean="0"/>
            </a:br>
            <a:r>
              <a:rPr lang="hu-HU" sz="1400" dirty="0" smtClean="0"/>
              <a:t>védett </a:t>
            </a:r>
            <a:r>
              <a:rPr lang="hu-HU" sz="1400" dirty="0"/>
              <a:t>vízkészlet:130 000 </a:t>
            </a:r>
            <a:r>
              <a:rPr lang="hu-HU" sz="1400" dirty="0" smtClean="0"/>
              <a:t>m</a:t>
            </a:r>
            <a:r>
              <a:rPr lang="hu-HU" sz="1400" baseline="30000" dirty="0" smtClean="0"/>
              <a:t>3</a:t>
            </a:r>
            <a:r>
              <a:rPr lang="hu-HU" sz="1400" dirty="0" smtClean="0"/>
              <a:t>/nap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Miskolci </a:t>
            </a:r>
            <a:r>
              <a:rPr lang="hu-HU" sz="1400" dirty="0"/>
              <a:t>karsztos </a:t>
            </a:r>
            <a:r>
              <a:rPr lang="hu-HU" sz="1400" dirty="0" smtClean="0"/>
              <a:t>vízbázis</a:t>
            </a:r>
            <a:br>
              <a:rPr lang="hu-HU" sz="1400" dirty="0" smtClean="0"/>
            </a:br>
            <a:r>
              <a:rPr lang="hu-HU" sz="1400" dirty="0" smtClean="0"/>
              <a:t>védett </a:t>
            </a:r>
            <a:r>
              <a:rPr lang="hu-HU" sz="1400" dirty="0"/>
              <a:t>vízkészlet:74 956 </a:t>
            </a:r>
            <a:r>
              <a:rPr lang="hu-HU" sz="1400" dirty="0" smtClean="0"/>
              <a:t>m</a:t>
            </a:r>
            <a:r>
              <a:rPr lang="hu-HU" sz="1400" baseline="30000" dirty="0" smtClean="0"/>
              <a:t>3</a:t>
            </a:r>
            <a:r>
              <a:rPr lang="hu-HU" sz="1400" dirty="0" smtClean="0"/>
              <a:t>/nap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/>
              <a:t>Nyirádi </a:t>
            </a:r>
            <a:r>
              <a:rPr lang="hu-HU" sz="1400" dirty="0" smtClean="0"/>
              <a:t>vízbázis</a:t>
            </a:r>
            <a:br>
              <a:rPr lang="hu-HU" sz="1400" dirty="0" smtClean="0"/>
            </a:br>
            <a:r>
              <a:rPr lang="hu-HU" sz="1400" dirty="0" smtClean="0"/>
              <a:t>védett </a:t>
            </a:r>
            <a:r>
              <a:rPr lang="hu-HU" sz="1400" dirty="0"/>
              <a:t>vízkészlet:43 200 m</a:t>
            </a:r>
            <a:r>
              <a:rPr lang="hu-HU" sz="1400" baseline="30000" dirty="0"/>
              <a:t>3</a:t>
            </a:r>
            <a:r>
              <a:rPr lang="hu-HU" sz="1400" dirty="0"/>
              <a:t>/nap</a:t>
            </a:r>
          </a:p>
        </p:txBody>
      </p:sp>
    </p:spTree>
    <p:extLst>
      <p:ext uri="{BB962C8B-B14F-4D97-AF65-F5344CB8AC3E}">
        <p14:creationId xmlns:p14="http://schemas.microsoft.com/office/powerpoint/2010/main" val="41910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88640"/>
            <a:ext cx="6860315" cy="864096"/>
          </a:xfrm>
        </p:spPr>
        <p:txBody>
          <a:bodyPr/>
          <a:lstStyle/>
          <a:p>
            <a:r>
              <a:rPr lang="hu-HU" dirty="0" smtClean="0"/>
              <a:t>Ivóvízbázisok veszélyeztetettsége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7302" y="1382868"/>
            <a:ext cx="8235138" cy="96601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hu-HU" sz="2500" dirty="0" smtClean="0"/>
              <a:t>Az 1933 db közcélú</a:t>
            </a:r>
            <a:r>
              <a:rPr lang="hu-HU" sz="2500" dirty="0"/>
              <a:t>, több mint 50 fő vízellátását biztosító felszín alatti ivóvízbázisból </a:t>
            </a:r>
            <a:r>
              <a:rPr lang="hu-HU" sz="2500" b="1" dirty="0" smtClean="0"/>
              <a:t>1164</a:t>
            </a:r>
            <a:r>
              <a:rPr lang="hu-HU" sz="2500" dirty="0" smtClean="0"/>
              <a:t> </a:t>
            </a:r>
            <a:r>
              <a:rPr lang="hu-HU" sz="2500" b="1" dirty="0" smtClean="0"/>
              <a:t>db ( 60%) </a:t>
            </a:r>
            <a:r>
              <a:rPr lang="hu-HU" sz="2500" b="1" dirty="0"/>
              <a:t>sérülékeny</a:t>
            </a:r>
            <a:r>
              <a:rPr lang="hu-HU" sz="2500" dirty="0"/>
              <a:t>, mert olyan természeti-földtani környezetben </a:t>
            </a:r>
            <a:r>
              <a:rPr lang="hu-HU" sz="2500" dirty="0" smtClean="0"/>
              <a:t>található, ahol </a:t>
            </a:r>
            <a:r>
              <a:rPr lang="hu-HU" sz="2500" dirty="0"/>
              <a:t>a terepfelszín alá kerülő szennyező anyagok - még ha évtizedek alatt is – de lejuthatnak a vízellátást biztosító </a:t>
            </a:r>
            <a:r>
              <a:rPr lang="hu-HU" sz="2500" dirty="0" smtClean="0"/>
              <a:t>víztömegbe..</a:t>
            </a:r>
          </a:p>
          <a:p>
            <a:pPr marL="0" indent="0">
              <a:buNone/>
            </a:pPr>
            <a:endParaRPr lang="hu-HU" sz="1600" dirty="0"/>
          </a:p>
          <a:p>
            <a:pPr marL="0" indent="0">
              <a:buNone/>
            </a:pP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31964" y="2413889"/>
            <a:ext cx="419601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prstClr val="black"/>
                </a:solidFill>
              </a:rPr>
              <a:t>A </a:t>
            </a:r>
            <a:r>
              <a:rPr lang="hu-HU" sz="1200" b="1" dirty="0" smtClean="0">
                <a:solidFill>
                  <a:prstClr val="black"/>
                </a:solidFill>
              </a:rPr>
              <a:t>sérülékeny vízbázisok </a:t>
            </a:r>
            <a:r>
              <a:rPr lang="hu-HU" sz="1200" b="1" dirty="0" smtClean="0"/>
              <a:t>1164</a:t>
            </a:r>
            <a:r>
              <a:rPr lang="hu-HU" sz="1200" dirty="0" smtClean="0"/>
              <a:t> </a:t>
            </a:r>
            <a:r>
              <a:rPr lang="hu-HU" sz="1200" b="1" dirty="0"/>
              <a:t>db </a:t>
            </a:r>
            <a:r>
              <a:rPr lang="hu-HU" sz="1200" b="1" dirty="0" smtClean="0"/>
              <a:t>(60%)</a:t>
            </a:r>
          </a:p>
          <a:p>
            <a:r>
              <a:rPr lang="hu-HU" sz="1200" b="1" dirty="0" smtClean="0"/>
              <a:t>v</a:t>
            </a:r>
            <a:r>
              <a:rPr lang="hu-HU" sz="1200" dirty="0" smtClean="0">
                <a:solidFill>
                  <a:prstClr val="black"/>
                </a:solidFill>
              </a:rPr>
              <a:t>eszélyeztetettsége</a:t>
            </a:r>
          </a:p>
          <a:p>
            <a:endParaRPr lang="hu-HU" sz="1200" dirty="0" smtClean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200" dirty="0" smtClean="0">
                <a:solidFill>
                  <a:prstClr val="black"/>
                </a:solidFill>
              </a:rPr>
              <a:t>Jogi </a:t>
            </a:r>
            <a:r>
              <a:rPr lang="hu-HU" sz="1200" dirty="0">
                <a:solidFill>
                  <a:prstClr val="black"/>
                </a:solidFill>
              </a:rPr>
              <a:t>védelem </a:t>
            </a:r>
            <a:r>
              <a:rPr lang="hu-HU" sz="1200" dirty="0" smtClean="0">
                <a:solidFill>
                  <a:prstClr val="black"/>
                </a:solidFill>
              </a:rPr>
              <a:t>hiánya: 781 db vb. (67%)</a:t>
            </a:r>
            <a:endParaRPr lang="hu-HU" sz="12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200" dirty="0">
                <a:solidFill>
                  <a:prstClr val="black"/>
                </a:solidFill>
              </a:rPr>
              <a:t>Az emberi tevékenység által okozott tényleges és potenciális </a:t>
            </a:r>
            <a:r>
              <a:rPr lang="hu-HU" sz="1200" dirty="0" smtClean="0">
                <a:solidFill>
                  <a:prstClr val="black"/>
                </a:solidFill>
              </a:rPr>
              <a:t>terhelések: </a:t>
            </a:r>
            <a:r>
              <a:rPr lang="hu-HU" sz="1200" dirty="0">
                <a:solidFill>
                  <a:prstClr val="black"/>
                </a:solidFill>
              </a:rPr>
              <a:t>1</a:t>
            </a:r>
            <a:r>
              <a:rPr lang="hu-HU" sz="1200" dirty="0" smtClean="0">
                <a:solidFill>
                  <a:prstClr val="black"/>
                </a:solidFill>
              </a:rPr>
              <a:t>6  vb. szennyezett termelőkút, 5  </a:t>
            </a:r>
            <a:r>
              <a:rPr lang="hu-HU" sz="1200" dirty="0" smtClean="0"/>
              <a:t>vb., </a:t>
            </a:r>
            <a:r>
              <a:rPr lang="hu-HU" sz="1200" dirty="0"/>
              <a:t>ahol a feltárt pontszerű talaj és </a:t>
            </a:r>
            <a:r>
              <a:rPr lang="hu-HU" sz="1200" dirty="0" smtClean="0"/>
              <a:t>talajvíz-szennyezés potenciálisan veszély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200" dirty="0"/>
              <a:t>belterületek és a mezőgazdasági területek együttes aránya nagyobb, mint 75</a:t>
            </a:r>
            <a:r>
              <a:rPr lang="hu-HU" sz="1200" dirty="0" smtClean="0"/>
              <a:t>%: 765 db vb. (66%)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200" dirty="0" smtClean="0">
                <a:solidFill>
                  <a:prstClr val="black"/>
                </a:solidFill>
              </a:rPr>
              <a:t>Szennyező anyagok a felszíni vizekből: </a:t>
            </a:r>
            <a:r>
              <a:rPr lang="hu-HU" sz="1200" dirty="0" smtClean="0"/>
              <a:t>346 </a:t>
            </a:r>
            <a:r>
              <a:rPr lang="hu-HU" sz="1200" dirty="0"/>
              <a:t>db vb. (30%)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200" dirty="0" smtClean="0">
                <a:solidFill>
                  <a:prstClr val="black"/>
                </a:solidFill>
              </a:rPr>
              <a:t>A </a:t>
            </a:r>
            <a:r>
              <a:rPr lang="hu-HU" sz="1200" dirty="0">
                <a:solidFill>
                  <a:prstClr val="black"/>
                </a:solidFill>
              </a:rPr>
              <a:t>földtani közeg állapotában történő </a:t>
            </a:r>
            <a:r>
              <a:rPr lang="hu-HU" sz="1200" dirty="0" smtClean="0">
                <a:solidFill>
                  <a:prstClr val="black"/>
                </a:solidFill>
              </a:rPr>
              <a:t>változás: </a:t>
            </a:r>
            <a:r>
              <a:rPr lang="hu-HU" sz="1200" dirty="0" smtClean="0"/>
              <a:t>231 db vb. (20%) </a:t>
            </a:r>
            <a:endParaRPr lang="hu-HU" sz="12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200" dirty="0" smtClean="0">
                <a:solidFill>
                  <a:prstClr val="black"/>
                </a:solidFill>
              </a:rPr>
              <a:t>Árvízi veszélyeztetettség: </a:t>
            </a:r>
            <a:r>
              <a:rPr lang="hu-HU" sz="1200" dirty="0" smtClean="0"/>
              <a:t>346 db vb. (30%)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200" dirty="0" smtClean="0">
                <a:solidFill>
                  <a:prstClr val="black"/>
                </a:solidFill>
              </a:rPr>
              <a:t>Az </a:t>
            </a:r>
            <a:r>
              <a:rPr lang="hu-HU" sz="1200" dirty="0">
                <a:solidFill>
                  <a:prstClr val="black"/>
                </a:solidFill>
              </a:rPr>
              <a:t>éghajlat változásból eredő potenciális veszélyek, </a:t>
            </a:r>
            <a:r>
              <a:rPr lang="hu-HU" sz="1200" dirty="0" smtClean="0">
                <a:solidFill>
                  <a:prstClr val="black"/>
                </a:solidFill>
              </a:rPr>
              <a:t>vízminőségre </a:t>
            </a:r>
            <a:r>
              <a:rPr lang="hu-HU" sz="1200" dirty="0" smtClean="0"/>
              <a:t>145 db vb. (12%)</a:t>
            </a:r>
            <a:r>
              <a:rPr lang="hu-HU" sz="1200" dirty="0" smtClean="0">
                <a:solidFill>
                  <a:prstClr val="black"/>
                </a:solidFill>
              </a:rPr>
              <a:t>, mennyiségre </a:t>
            </a:r>
            <a:r>
              <a:rPr lang="hu-HU" sz="1200" dirty="0" smtClean="0"/>
              <a:t>347 db vb (30%)</a:t>
            </a:r>
            <a:endParaRPr lang="hu-HU" sz="1200" dirty="0">
              <a:solidFill>
                <a:prstClr val="black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4680518" y="1512167"/>
            <a:ext cx="5988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3416" y="26650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33416" y="59416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13786"/>
            <a:ext cx="4654626" cy="327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8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749293"/>
              </p:ext>
            </p:extLst>
          </p:nvPr>
        </p:nvGraphicFramePr>
        <p:xfrm>
          <a:off x="129816" y="1434074"/>
          <a:ext cx="8352928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864"/>
                <a:gridCol w="1914075"/>
                <a:gridCol w="1470301"/>
                <a:gridCol w="1800200"/>
                <a:gridCol w="1606488"/>
              </a:tblGrid>
              <a:tr h="129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u="none" strike="noStrike" dirty="0" smtClean="0">
                          <a:effectLst/>
                        </a:rPr>
                        <a:t>Hajtóerő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Pontszerű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Diffúz 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 smtClean="0"/>
                    </a:p>
                    <a:p>
                      <a:pPr algn="ctr"/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Mezőgazdaság</a:t>
                      </a:r>
                      <a:endParaRPr lang="hu-HU" sz="1200" b="1" i="0" u="none" strike="noStrike" dirty="0" smtClean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állattartó telepek </a:t>
                      </a:r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nitrát, ammónium</a:t>
                      </a:r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növénytermesztés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nitrát,</a:t>
                      </a:r>
                      <a:r>
                        <a:rPr lang="hu-HU" sz="1200" baseline="0" dirty="0" smtClean="0"/>
                        <a:t> peszticidek, növényvédőszerek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Erdészet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Ipar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múltbéli szennyezés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felhagyott ipari telepek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havária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toxikus</a:t>
                      </a:r>
                      <a:r>
                        <a:rPr lang="hu-HU" sz="1200" baseline="0" dirty="0" smtClean="0"/>
                        <a:t> fémek</a:t>
                      </a:r>
                    </a:p>
                    <a:p>
                      <a:r>
                        <a:rPr lang="hu-HU" sz="1200" baseline="0" dirty="0" smtClean="0"/>
                        <a:t>ásvány olaj</a:t>
                      </a:r>
                    </a:p>
                    <a:p>
                      <a:r>
                        <a:rPr lang="hu-HU" sz="1200" baseline="0" dirty="0" smtClean="0"/>
                        <a:t>szerves anyagok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Bányászat</a:t>
                      </a:r>
                      <a:endParaRPr lang="hu-HU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ammónium, öregségi vizek</a:t>
                      </a:r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solidFill>
                            <a:schemeClr val="accent2"/>
                          </a:solidFill>
                          <a:effectLst/>
                        </a:rPr>
                        <a:t>Településfejlesztés</a:t>
                      </a:r>
                      <a:endParaRPr lang="hu-HU" sz="1200" b="1" i="0" u="none" strike="noStrike" dirty="0" smtClean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hulladéklerakók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illegális szemétlerakás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 hiánya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szennyvízhálózathoz nem kapcsolt kibocsátások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Egyéb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engedély nélküli, műszakilag nem</a:t>
                      </a:r>
                      <a:r>
                        <a:rPr lang="hu-HU" sz="1200" baseline="0" dirty="0" smtClean="0"/>
                        <a:t> megfelelő kutak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hu-HU" sz="1200" dirty="0" smtClean="0"/>
                        <a:t>a szennyezett talajvizet</a:t>
                      </a:r>
                      <a:r>
                        <a:rPr lang="hu-HU" sz="1200" baseline="0" dirty="0" smtClean="0"/>
                        <a:t> direkt úton a mélyebb rétegekbe juttatja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ím 1"/>
          <p:cNvSpPr txBox="1">
            <a:spLocks/>
          </p:cNvSpPr>
          <p:nvPr/>
        </p:nvSpPr>
        <p:spPr>
          <a:xfrm>
            <a:off x="467544" y="110753"/>
            <a:ext cx="6860315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Az emberi tevékenység által okozott tényleges és potenciális terhelések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29816" y="5733256"/>
            <a:ext cx="869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400" dirty="0" smtClean="0"/>
              <a:t>Belterületek </a:t>
            </a:r>
            <a:r>
              <a:rPr lang="hu-HU" sz="1400" dirty="0"/>
              <a:t>és a mezőgazdasági területek együttes aránya nagyobb, mint 75</a:t>
            </a:r>
            <a:r>
              <a:rPr lang="hu-HU" sz="1400" dirty="0" smtClean="0"/>
              <a:t>%  a sérülékeny vízbázisok 66%-án.</a:t>
            </a:r>
            <a:endParaRPr lang="hu-H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88640"/>
            <a:ext cx="7724411" cy="864096"/>
          </a:xfrm>
        </p:spPr>
        <p:txBody>
          <a:bodyPr/>
          <a:lstStyle/>
          <a:p>
            <a:r>
              <a:rPr lang="hu-HU" dirty="0" smtClean="0"/>
              <a:t>Szennyezőanyagok a felszíni vizekből</a:t>
            </a:r>
            <a:endParaRPr lang="hu-HU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4680518" y="1512167"/>
            <a:ext cx="5988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3416" y="26650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33416" y="59416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17209" y="3708274"/>
            <a:ext cx="381642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Partiszűrésű vízbázisok:</a:t>
            </a:r>
          </a:p>
          <a:p>
            <a:pPr algn="ctr"/>
            <a:r>
              <a:rPr lang="hu-HU" dirty="0" smtClean="0"/>
              <a:t>Vízkivétel 80-50 %-a felszíni vízből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499992" y="3679908"/>
            <a:ext cx="40925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Karsztvízbázisok</a:t>
            </a:r>
            <a:r>
              <a:rPr lang="hu-HU" dirty="0" smtClean="0"/>
              <a:t>:</a:t>
            </a:r>
          </a:p>
          <a:p>
            <a:pPr algn="ctr"/>
            <a:r>
              <a:rPr lang="hu-HU" dirty="0" smtClean="0"/>
              <a:t>Víznyelőkön keresztül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78686" y="1608271"/>
            <a:ext cx="7200800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Szennyvíz tisztítás után a felszíni vizekbe kerülő anyagok (</a:t>
            </a:r>
            <a:r>
              <a:rPr lang="hu-HU" dirty="0"/>
              <a:t>emberi és állatvilági gyógyszerek, testápoló szerek, növényvédő szerek, az ipar egyes vegyszerei, élelmiszer tartósító szerek, </a:t>
            </a:r>
            <a:r>
              <a:rPr lang="hu-HU" dirty="0" smtClean="0"/>
              <a:t>stb)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Haváriával</a:t>
            </a:r>
            <a:r>
              <a:rPr lang="hu-HU" dirty="0" smtClean="0"/>
              <a:t> bejutó szennyezés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203848" y="5145134"/>
            <a:ext cx="22322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Gyors elérési idő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521424" y="6165832"/>
            <a:ext cx="172155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Termelőkutak</a:t>
            </a:r>
            <a:endParaRPr lang="hu-HU" dirty="0"/>
          </a:p>
        </p:txBody>
      </p:sp>
      <p:sp>
        <p:nvSpPr>
          <p:cNvPr id="13" name="Lefelé nyíl 12"/>
          <p:cNvSpPr/>
          <p:nvPr/>
        </p:nvSpPr>
        <p:spPr>
          <a:xfrm>
            <a:off x="1979712" y="3173327"/>
            <a:ext cx="144016" cy="46780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felé nyíl 14"/>
          <p:cNvSpPr/>
          <p:nvPr/>
        </p:nvSpPr>
        <p:spPr>
          <a:xfrm>
            <a:off x="5508104" y="3163033"/>
            <a:ext cx="144016" cy="46780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felé nyíl 15"/>
          <p:cNvSpPr/>
          <p:nvPr/>
        </p:nvSpPr>
        <p:spPr>
          <a:xfrm>
            <a:off x="4236647" y="4440441"/>
            <a:ext cx="144016" cy="46780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felé nyíl 16"/>
          <p:cNvSpPr/>
          <p:nvPr/>
        </p:nvSpPr>
        <p:spPr>
          <a:xfrm>
            <a:off x="4236647" y="5616789"/>
            <a:ext cx="144016" cy="46780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70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88640"/>
            <a:ext cx="6860315" cy="864096"/>
          </a:xfrm>
        </p:spPr>
        <p:txBody>
          <a:bodyPr/>
          <a:lstStyle/>
          <a:p>
            <a:r>
              <a:rPr lang="hu-HU" dirty="0" smtClean="0"/>
              <a:t>Szennyezett vízbázisok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14395" y="1341641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prstClr val="black"/>
                </a:solidFill>
              </a:rPr>
              <a:t>Az </a:t>
            </a:r>
            <a:r>
              <a:rPr lang="hu-HU" sz="1600" dirty="0">
                <a:solidFill>
                  <a:prstClr val="black"/>
                </a:solidFill>
              </a:rPr>
              <a:t>emberi tevékenység által okozott tényleges és potenciális </a:t>
            </a:r>
            <a:r>
              <a:rPr lang="hu-HU" sz="1600" dirty="0" smtClean="0">
                <a:solidFill>
                  <a:prstClr val="black"/>
                </a:solidFill>
              </a:rPr>
              <a:t>terhelések következtében 16  vízbázison található szennyezett termelőkút. 5 vízbázison</a:t>
            </a:r>
            <a:r>
              <a:rPr lang="hu-HU" sz="1600" dirty="0"/>
              <a:t> </a:t>
            </a:r>
            <a:r>
              <a:rPr lang="hu-HU" sz="1600" dirty="0" smtClean="0"/>
              <a:t>a </a:t>
            </a:r>
            <a:r>
              <a:rPr lang="hu-HU" sz="1600" dirty="0"/>
              <a:t>feltárt pontszerű talaj és </a:t>
            </a:r>
            <a:r>
              <a:rPr lang="hu-HU" sz="1600" dirty="0" smtClean="0"/>
              <a:t>talajvíz-szennyezés jelent potenciálisan veszélyt</a:t>
            </a:r>
            <a:r>
              <a:rPr lang="hu-HU" sz="1400" dirty="0" smtClean="0"/>
              <a:t>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4680518" y="1512167"/>
            <a:ext cx="5988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33416" y="59416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058703" y="2875730"/>
            <a:ext cx="663482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1400" dirty="0"/>
              <a:t>Szennyező anyag </a:t>
            </a:r>
            <a:r>
              <a:rPr lang="hu-HU" sz="1400" dirty="0" smtClean="0"/>
              <a:t>(zömében nitrát) megjelenése </a:t>
            </a:r>
            <a:r>
              <a:rPr lang="hu-HU" sz="1400" dirty="0"/>
              <a:t>a </a:t>
            </a:r>
            <a:r>
              <a:rPr lang="hu-HU" sz="1400" dirty="0" err="1" smtClean="0"/>
              <a:t>termelőkutakban</a:t>
            </a:r>
            <a:endParaRPr lang="hu-HU" sz="1400" dirty="0" smtClean="0"/>
          </a:p>
          <a:p>
            <a:endParaRPr lang="hu-HU" sz="1400" dirty="0"/>
          </a:p>
          <a:p>
            <a:r>
              <a:rPr lang="hu-HU" sz="1400" dirty="0"/>
              <a:t>VGT1: 13 db </a:t>
            </a:r>
          </a:p>
          <a:p>
            <a:r>
              <a:rPr lang="hu-HU" sz="1400" dirty="0"/>
              <a:t>VGT2: 24 db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40104" y="4948876"/>
            <a:ext cx="663482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Vízbázis felhagyás</a:t>
            </a:r>
          </a:p>
          <a:p>
            <a:endParaRPr lang="hu-HU" sz="1400" dirty="0" smtClean="0"/>
          </a:p>
          <a:p>
            <a:r>
              <a:rPr lang="hu-HU" sz="1400" dirty="0" smtClean="0"/>
              <a:t>Szentendre-dél,Szekszárd, Fót I.-II., Gödöllő, Abasár</a:t>
            </a:r>
          </a:p>
          <a:p>
            <a:endParaRPr lang="hu-HU" dirty="0"/>
          </a:p>
        </p:txBody>
      </p:sp>
      <p:sp>
        <p:nvSpPr>
          <p:cNvPr id="12" name="Lefelé nyíl 11"/>
          <p:cNvSpPr/>
          <p:nvPr/>
        </p:nvSpPr>
        <p:spPr>
          <a:xfrm>
            <a:off x="4268104" y="4149080"/>
            <a:ext cx="21602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25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88640"/>
            <a:ext cx="7364371" cy="864096"/>
          </a:xfrm>
        </p:spPr>
        <p:txBody>
          <a:bodyPr>
            <a:normAutofit/>
          </a:bodyPr>
          <a:lstStyle/>
          <a:p>
            <a:r>
              <a:rPr lang="hu-HU" dirty="0"/>
              <a:t>A földtani közeg állapotában történő </a:t>
            </a:r>
            <a:r>
              <a:rPr lang="hu-HU" dirty="0" smtClean="0"/>
              <a:t>változás okozta veszélyeztetettség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96422" y="1700808"/>
            <a:ext cx="5242351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prstClr val="black"/>
                </a:solidFill>
              </a:rPr>
              <a:t>A </a:t>
            </a:r>
            <a:r>
              <a:rPr lang="hu-HU" sz="1600" dirty="0">
                <a:solidFill>
                  <a:prstClr val="black"/>
                </a:solidFill>
              </a:rPr>
              <a:t>földtani közeg állapotában történő </a:t>
            </a:r>
            <a:r>
              <a:rPr lang="hu-HU" sz="1600" dirty="0" smtClean="0">
                <a:solidFill>
                  <a:prstClr val="black"/>
                </a:solidFill>
              </a:rPr>
              <a:t>potenciális változás </a:t>
            </a:r>
            <a:r>
              <a:rPr lang="hu-HU" sz="1600" dirty="0" smtClean="0"/>
              <a:t>231 db vízbázist veszélyeztet</a:t>
            </a:r>
            <a:r>
              <a:rPr lang="hu-HU" sz="1400" dirty="0" smtClean="0"/>
              <a:t>. </a:t>
            </a:r>
          </a:p>
          <a:p>
            <a:pPr>
              <a:spcAft>
                <a:spcPts val="600"/>
              </a:spcAft>
            </a:pPr>
            <a:endParaRPr lang="hu-HU" sz="1400" dirty="0"/>
          </a:p>
          <a:p>
            <a:pPr>
              <a:spcAft>
                <a:spcPts val="600"/>
              </a:spcAft>
            </a:pPr>
            <a:r>
              <a:rPr lang="hu-HU" sz="1400" dirty="0" err="1" smtClean="0"/>
              <a:t>Partiszűrésú</a:t>
            </a:r>
            <a:r>
              <a:rPr lang="hu-HU" sz="1400" dirty="0" smtClean="0"/>
              <a:t> vízbázis: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Mederkotrás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Medersüllyedés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Szállított hordalék anyag mennyiségének csökkenése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1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prstClr val="black"/>
                </a:solidFill>
              </a:rPr>
              <a:t>Karsztos vízbázis: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prstClr val="black"/>
                </a:solidFill>
              </a:rPr>
              <a:t>Mészkőbányák területe: fedő vastagságának csökkenése</a:t>
            </a:r>
          </a:p>
          <a:p>
            <a:pPr>
              <a:spcAft>
                <a:spcPts val="600"/>
              </a:spcAft>
            </a:pPr>
            <a:endParaRPr lang="hu-HU" sz="1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400" dirty="0" err="1" smtClean="0">
                <a:solidFill>
                  <a:prstClr val="black"/>
                </a:solidFill>
              </a:rPr>
              <a:t>Rétegvízbázisok</a:t>
            </a:r>
            <a:r>
              <a:rPr lang="hu-HU" sz="1400" dirty="0" smtClean="0">
                <a:solidFill>
                  <a:prstClr val="black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prstClr val="black"/>
                </a:solidFill>
              </a:rPr>
              <a:t>Kavicsbánya tavak</a:t>
            </a:r>
            <a:endParaRPr lang="hu-HU" sz="1400" dirty="0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3416" y="26650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33416" y="5941680"/>
            <a:ext cx="73599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26" name="Picture 2" descr="attekinto_le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5859" r="3024" b="6635"/>
          <a:stretch>
            <a:fillRect/>
          </a:stretch>
        </p:blipFill>
        <p:spPr bwMode="auto">
          <a:xfrm>
            <a:off x="5820377" y="4649231"/>
            <a:ext cx="2936324" cy="189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LEANYFAL\Képek\dun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/>
        </p:blipFill>
        <p:spPr bwMode="auto">
          <a:xfrm>
            <a:off x="5830755" y="1302081"/>
            <a:ext cx="2314856" cy="33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217933" y="1386955"/>
            <a:ext cx="208823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900" b="1" dirty="0" smtClean="0"/>
              <a:t>Leányfalui partiszűrésű vízbázis</a:t>
            </a:r>
            <a:endParaRPr lang="hu-HU" sz="9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830754" y="6207420"/>
            <a:ext cx="1512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>
                <a:solidFill>
                  <a:schemeClr val="bg1"/>
                </a:solidFill>
              </a:rPr>
              <a:t>Miskolci karsztos vízbázis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5830754" y="6567976"/>
            <a:ext cx="14718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Ábrák SMARAGD-GSH </a:t>
            </a:r>
            <a:r>
              <a:rPr lang="hu-HU" sz="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Kft</a:t>
            </a:r>
            <a:r>
              <a:rPr lang="hu-HU" sz="800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42610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284251" cy="864096"/>
          </a:xfrm>
        </p:spPr>
        <p:txBody>
          <a:bodyPr/>
          <a:lstStyle/>
          <a:p>
            <a:r>
              <a:rPr lang="hu-HU" dirty="0"/>
              <a:t>Árvízi veszélyeztetettség</a:t>
            </a:r>
          </a:p>
        </p:txBody>
      </p:sp>
      <p:pic>
        <p:nvPicPr>
          <p:cNvPr id="5122" name="Picture 2" descr="Nagymaros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7" b="9727"/>
          <a:stretch>
            <a:fillRect/>
          </a:stretch>
        </p:blipFill>
        <p:spPr bwMode="auto">
          <a:xfrm>
            <a:off x="4794194" y="2073475"/>
            <a:ext cx="3128392" cy="235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3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2" y="2050627"/>
            <a:ext cx="3523426" cy="235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4932039" y="4197809"/>
            <a:ext cx="14093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Fotó: SMARAGD-GSH Kft.</a:t>
            </a:r>
            <a:endParaRPr lang="hu-HU" sz="800" dirty="0"/>
          </a:p>
        </p:txBody>
      </p:sp>
      <p:sp>
        <p:nvSpPr>
          <p:cNvPr id="9" name="Téglalap 8"/>
          <p:cNvSpPr/>
          <p:nvPr/>
        </p:nvSpPr>
        <p:spPr>
          <a:xfrm>
            <a:off x="303627" y="4090087"/>
            <a:ext cx="17093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Fotó: SMARAGD-GSH Kft.</a:t>
            </a:r>
            <a:endParaRPr lang="hu-HU" sz="800" dirty="0">
              <a:solidFill>
                <a:schemeClr val="bg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803413" y="4527814"/>
            <a:ext cx="3139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5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Nagymarosi partiszűrésű vízbázis 2002-ben</a:t>
            </a:r>
            <a:endParaRPr lang="hu-HU" sz="105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31964" y="1458234"/>
            <a:ext cx="8228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prstClr val="black"/>
                </a:solidFill>
              </a:rPr>
              <a:t>Árvízi veszélyeztetettségnek </a:t>
            </a:r>
            <a:r>
              <a:rPr lang="hu-HU" sz="1600" dirty="0"/>
              <a:t>346 db</a:t>
            </a:r>
            <a:r>
              <a:rPr lang="hu-HU" sz="1600" dirty="0" smtClean="0">
                <a:solidFill>
                  <a:prstClr val="black"/>
                </a:solidFill>
              </a:rPr>
              <a:t> karsztos és partiszűrésű vízbázis van kitéve. </a:t>
            </a:r>
            <a:r>
              <a:rPr lang="hu-HU" sz="1600" dirty="0" smtClean="0"/>
              <a:t>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31964" y="4553256"/>
            <a:ext cx="3139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50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Miskolctapolcai Vízmű 2010</a:t>
            </a:r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262790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1112</Words>
  <Application>Microsoft Office PowerPoint</Application>
  <PresentationFormat>Diavetítés a képernyőre (4:3 oldalarány)</PresentationFormat>
  <Paragraphs>179</Paragraphs>
  <Slides>20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5" baseType="lpstr">
      <vt:lpstr>MS Mincho</vt:lpstr>
      <vt:lpstr>Arial</vt:lpstr>
      <vt:lpstr>Calibri</vt:lpstr>
      <vt:lpstr>Times New Roman</vt:lpstr>
      <vt:lpstr>Office-téma</vt:lpstr>
      <vt:lpstr>A vízgyűjtő-gazdálkodási tervezés települési vízgazdálkodással kapcsolatos eredményei,  az intézkedések programja  ORSZÁGOS FÓRUM  A felszín alatti vízbázisok védelmével kapcsolatos feladatok  Gondárné Sőregi Katalin  (SmaragD – GSH Kft)</vt:lpstr>
      <vt:lpstr>Védendő Vízbázisok (közcélú vízellátás)</vt:lpstr>
      <vt:lpstr>A vízbázisok a védett vízkészlet szerint </vt:lpstr>
      <vt:lpstr>Ivóvízbázisok veszélyeztetettsége</vt:lpstr>
      <vt:lpstr>PowerPoint bemutató</vt:lpstr>
      <vt:lpstr>Szennyezőanyagok a felszíni vizekből</vt:lpstr>
      <vt:lpstr>Szennyezett vízbázisok</vt:lpstr>
      <vt:lpstr>A földtani közeg állapotában történő változás okozta veszélyeztetettség</vt:lpstr>
      <vt:lpstr>Árvízi veszélyeztetettség</vt:lpstr>
      <vt:lpstr>éghajlati veszélyeztetettség</vt:lpstr>
      <vt:lpstr>Vízbázisok veszélyeztetettsége</vt:lpstr>
      <vt:lpstr>JOGI VÉDELEM HIÁNYA</vt:lpstr>
      <vt:lpstr>Vízbázisok  biztonságba helyezésének folyamata és helyzete</vt:lpstr>
      <vt:lpstr>OKOK</vt:lpstr>
      <vt:lpstr>Intézkedések ivóvízbázisaink érdekében</vt:lpstr>
      <vt:lpstr>Intézkedések ivóvízbázisaink érdekében</vt:lpstr>
      <vt:lpstr>Intézkedések a vízkémiai terhelések csökkentésére</vt:lpstr>
      <vt:lpstr>Településekről, épített infrastruktúrából és a közlekedésből származó szennyezések megelőzése és szabályozása</vt:lpstr>
      <vt:lpstr>ivóvízbiztonsági tervek elkészítése </vt:lpstr>
      <vt:lpstr>KÖSZÖNÖM  A FIGYELMET!</vt:lpstr>
    </vt:vector>
  </TitlesOfParts>
  <Company>novak.adam@gmail.com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Sőregi Kata</cp:lastModifiedBy>
  <cp:revision>78</cp:revision>
  <dcterms:created xsi:type="dcterms:W3CDTF">2014-03-03T11:13:53Z</dcterms:created>
  <dcterms:modified xsi:type="dcterms:W3CDTF">2015-09-02T16:45:48Z</dcterms:modified>
</cp:coreProperties>
</file>